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58" r:id="rId2"/>
    <p:sldMasterId id="2147483667" r:id="rId3"/>
  </p:sldMasterIdLst>
  <p:notesMasterIdLst>
    <p:notesMasterId r:id="rId13"/>
  </p:notesMasterIdLst>
  <p:sldIdLst>
    <p:sldId id="258" r:id="rId4"/>
    <p:sldId id="261" r:id="rId5"/>
    <p:sldId id="272" r:id="rId6"/>
    <p:sldId id="330" r:id="rId7"/>
    <p:sldId id="267" r:id="rId8"/>
    <p:sldId id="318" r:id="rId9"/>
    <p:sldId id="265" r:id="rId10"/>
    <p:sldId id="324" r:id="rId11"/>
    <p:sldId id="32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36"/>
    <a:srgbClr val="6624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2" autoAdjust="0"/>
    <p:restoredTop sz="86501" autoAdjust="0"/>
  </p:normalViewPr>
  <p:slideViewPr>
    <p:cSldViewPr snapToGrid="0" snapToObjects="1">
      <p:cViewPr varScale="1">
        <p:scale>
          <a:sx n="60" d="100"/>
          <a:sy n="60" d="100"/>
        </p:scale>
        <p:origin x="7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45C2C-EB84-44C4-A96E-B46B55BA5D28}" type="datetimeFigureOut">
              <a:rPr lang="nl-NL" smtClean="0"/>
              <a:t>12-1-2014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8F784-DFC6-4B03-920A-A6B570C384CD}" type="slidenum">
              <a:rPr lang="nl-NL" smtClean="0"/>
              <a:t>‹nr.›</a:t>
            </a:fld>
            <a:endParaRPr lang="nl-NL"/>
          </a:p>
        </p:txBody>
      </p:sp>
    </p:spTree>
    <p:extLst>
      <p:ext uri="{BB962C8B-B14F-4D97-AF65-F5344CB8AC3E}">
        <p14:creationId xmlns:p14="http://schemas.microsoft.com/office/powerpoint/2010/main" val="27676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Voorstellen</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a:t>
            </a:fld>
            <a:endParaRPr lang="nl-NL"/>
          </a:p>
        </p:txBody>
      </p:sp>
    </p:spTree>
    <p:extLst>
      <p:ext uri="{BB962C8B-B14F-4D97-AF65-F5344CB8AC3E}">
        <p14:creationId xmlns:p14="http://schemas.microsoft.com/office/powerpoint/2010/main" val="42450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Vanmiddag gaan we het hebben over Stercollecties van </a:t>
            </a:r>
            <a:r>
              <a:rPr lang="nl-NL" sz="1200" kern="1200" dirty="0" err="1" smtClean="0">
                <a:solidFill>
                  <a:schemeClr val="tx1"/>
                </a:solidFill>
                <a:effectLst/>
                <a:latin typeface="+mn-lt"/>
                <a:ea typeface="+mn-ea"/>
                <a:cs typeface="+mn-cs"/>
              </a:rPr>
              <a:t>VO-content</a:t>
            </a:r>
            <a:r>
              <a:rPr lang="nl-NL" sz="1200" kern="1200" dirty="0" smtClean="0">
                <a:solidFill>
                  <a:schemeClr val="tx1"/>
                </a:solidFill>
                <a:effectLst/>
                <a:latin typeface="+mn-lt"/>
                <a:ea typeface="+mn-ea"/>
                <a:cs typeface="+mn-cs"/>
              </a:rPr>
              <a:t>. Maar waarom is dit materiaal ontwikkeld door de scholen die deelnemen aan</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VO-content</a:t>
            </a:r>
            <a:r>
              <a:rPr lang="nl-NL" sz="1200" kern="1200" baseline="0" dirty="0" smtClean="0">
                <a:solidFill>
                  <a:schemeClr val="tx1"/>
                </a:solidFill>
                <a:effectLst/>
                <a:latin typeface="+mn-lt"/>
                <a:ea typeface="+mn-ea"/>
                <a:cs typeface="+mn-cs"/>
              </a:rPr>
              <a:t>? Waarom betalen zij ervoor?</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Maatwerk. Dankzij de beschikbaarheid van </a:t>
            </a:r>
            <a:r>
              <a:rPr lang="nl-NL" sz="1200" kern="1200" dirty="0" err="1" smtClean="0">
                <a:solidFill>
                  <a:schemeClr val="tx1"/>
                </a:solidFill>
                <a:effectLst/>
                <a:latin typeface="+mn-lt"/>
                <a:ea typeface="+mn-ea"/>
                <a:cs typeface="+mn-cs"/>
              </a:rPr>
              <a:t>ict</a:t>
            </a:r>
            <a:r>
              <a:rPr lang="nl-NL" sz="1200" kern="1200" dirty="0" smtClean="0">
                <a:solidFill>
                  <a:schemeClr val="tx1"/>
                </a:solidFill>
                <a:effectLst/>
                <a:latin typeface="+mn-lt"/>
                <a:ea typeface="+mn-ea"/>
                <a:cs typeface="+mn-cs"/>
              </a:rPr>
              <a:t>, van digitaal leermateriaal is dit mogelijk. Maar hoe pak je dat aan, als school, als docent?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Daarvoor is ook een verandering van leermiddelen nodig, één standaard, één boek volstaat niet als je maatwerk wilt bieden. Bijpassende </a:t>
            </a:r>
            <a:r>
              <a:rPr lang="nl-NL" sz="1200" kern="1200" dirty="0" err="1" smtClean="0">
                <a:solidFill>
                  <a:schemeClr val="tx1"/>
                </a:solidFill>
                <a:effectLst/>
                <a:latin typeface="+mn-lt"/>
                <a:ea typeface="+mn-ea"/>
                <a:cs typeface="+mn-cs"/>
              </a:rPr>
              <a:t>ict</a:t>
            </a:r>
            <a:r>
              <a:rPr lang="nl-NL" sz="1200" kern="1200" dirty="0" smtClean="0">
                <a:solidFill>
                  <a:schemeClr val="tx1"/>
                </a:solidFill>
                <a:effectLst/>
                <a:latin typeface="+mn-lt"/>
                <a:ea typeface="+mn-ea"/>
                <a:cs typeface="+mn-cs"/>
              </a:rPr>
              <a:t>, een persoonlijk apparaat per leerling , een elektronische leeromgeving, en afspraken over de </a:t>
            </a:r>
            <a:r>
              <a:rPr lang="nl-NL" sz="1200" kern="1200" dirty="0" err="1" smtClean="0">
                <a:solidFill>
                  <a:schemeClr val="tx1"/>
                </a:solidFill>
                <a:effectLst/>
                <a:latin typeface="+mn-lt"/>
                <a:ea typeface="+mn-ea"/>
                <a:cs typeface="+mn-cs"/>
              </a:rPr>
              <a:t>ict</a:t>
            </a:r>
            <a:r>
              <a:rPr lang="nl-NL" sz="1200" kern="1200" dirty="0" smtClean="0">
                <a:solidFill>
                  <a:schemeClr val="tx1"/>
                </a:solidFill>
                <a:effectLst/>
                <a:latin typeface="+mn-lt"/>
                <a:ea typeface="+mn-ea"/>
                <a:cs typeface="+mn-cs"/>
              </a:rPr>
              <a:t> is een must. En natuurlijk leermateriaal, dat bruikbaar is op die apparaten</a:t>
            </a:r>
            <a:r>
              <a:rPr lang="nl-NL" sz="1200" kern="1200" baseline="0" dirty="0" smtClean="0">
                <a:solidFill>
                  <a:schemeClr val="tx1"/>
                </a:solidFill>
                <a:effectLst/>
                <a:latin typeface="+mn-lt"/>
                <a:ea typeface="+mn-ea"/>
                <a:cs typeface="+mn-cs"/>
              </a:rPr>
              <a:t> en in die </a:t>
            </a:r>
            <a:r>
              <a:rPr lang="nl-NL" sz="1200" kern="1200" baseline="0" dirty="0" err="1" smtClean="0">
                <a:solidFill>
                  <a:schemeClr val="tx1"/>
                </a:solidFill>
                <a:effectLst/>
                <a:latin typeface="+mn-lt"/>
                <a:ea typeface="+mn-ea"/>
                <a:cs typeface="+mn-cs"/>
              </a:rPr>
              <a:t>elo</a:t>
            </a:r>
            <a:r>
              <a:rPr lang="nl-NL" sz="1200" kern="1200" baseline="0" dirty="0" smtClean="0">
                <a:solidFill>
                  <a:schemeClr val="tx1"/>
                </a:solidFill>
                <a:effectLst/>
                <a:latin typeface="+mn-lt"/>
                <a:ea typeface="+mn-ea"/>
                <a:cs typeface="+mn-cs"/>
              </a:rPr>
              <a:t>, waarmee je maatwerk wilt bieden.</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2</a:t>
            </a:fld>
            <a:endParaRPr lang="nl-NL"/>
          </a:p>
        </p:txBody>
      </p:sp>
    </p:spTree>
    <p:extLst>
      <p:ext uri="{BB962C8B-B14F-4D97-AF65-F5344CB8AC3E}">
        <p14:creationId xmlns:p14="http://schemas.microsoft.com/office/powerpoint/2010/main" val="385877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zijn veel keuzes</a:t>
            </a:r>
            <a:r>
              <a:rPr lang="nl-NL" baseline="0" dirty="0" smtClean="0"/>
              <a:t> te maken afhankelijk van de middelen die je beschikbaar hebt en wat je wilt doen. </a:t>
            </a:r>
          </a:p>
          <a:p>
            <a:r>
              <a:rPr lang="nl-NL" baseline="0" dirty="0" smtClean="0"/>
              <a:t>Vervang een hoofdstuk van je boek of gebruik de opdrachten aanvullend. </a:t>
            </a:r>
          </a:p>
          <a:p>
            <a:r>
              <a:rPr lang="nl-NL" baseline="0" dirty="0" smtClean="0"/>
              <a:t>Zet het materiaal in de </a:t>
            </a:r>
            <a:r>
              <a:rPr lang="nl-NL" baseline="0" dirty="0" err="1" smtClean="0"/>
              <a:t>elo</a:t>
            </a:r>
            <a:r>
              <a:rPr lang="nl-NL" baseline="0" dirty="0" smtClean="0"/>
              <a:t> of zorg dat de leerlingen weten hoe ze bij het materiaal komen</a:t>
            </a:r>
          </a:p>
          <a:p>
            <a:r>
              <a:rPr lang="nl-NL" baseline="0" dirty="0" smtClean="0"/>
              <a:t>Tablet, laptop of computer, voor ieder apparaat zijn versies van de Stercollecties beschikbaar. </a:t>
            </a:r>
          </a:p>
          <a:p>
            <a:r>
              <a:rPr lang="nl-NL" baseline="0" dirty="0" smtClean="0"/>
              <a:t>Gebruik het in de les op het </a:t>
            </a:r>
            <a:r>
              <a:rPr lang="nl-NL" baseline="0" dirty="0" err="1" smtClean="0"/>
              <a:t>digobord</a:t>
            </a:r>
            <a:r>
              <a:rPr lang="nl-NL" baseline="0" dirty="0" smtClean="0"/>
              <a:t> of geef het op als huiswerk en kijk het samen na. </a:t>
            </a:r>
          </a:p>
          <a:p>
            <a:r>
              <a:rPr lang="nl-NL" baseline="0" dirty="0" smtClean="0"/>
              <a:t>Je kunt ook veel verder gaan en er je classroom mee flippen. </a:t>
            </a:r>
          </a:p>
          <a:p>
            <a:endParaRPr lang="nl-NL" baseline="0" dirty="0" smtClean="0"/>
          </a:p>
          <a:p>
            <a:r>
              <a:rPr lang="nl-NL" baseline="0" dirty="0" smtClean="0"/>
              <a:t>In verschillende situaties te gebruiken!</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3</a:t>
            </a:fld>
            <a:endParaRPr lang="nl-NL"/>
          </a:p>
        </p:txBody>
      </p:sp>
    </p:spTree>
    <p:extLst>
      <p:ext uri="{BB962C8B-B14F-4D97-AF65-F5344CB8AC3E}">
        <p14:creationId xmlns:p14="http://schemas.microsoft.com/office/powerpoint/2010/main" val="46620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zijn veel keuzes</a:t>
            </a:r>
            <a:r>
              <a:rPr lang="nl-NL" baseline="0" dirty="0" smtClean="0"/>
              <a:t> te maken afhankelijk van de middelen die je beschikbaar hebt en wat je wilt doen. </a:t>
            </a:r>
          </a:p>
          <a:p>
            <a:r>
              <a:rPr lang="nl-NL" baseline="0" dirty="0" smtClean="0"/>
              <a:t>Vervang een hoofdstuk van je boek of gebruik de opdrachten aanvullend. </a:t>
            </a:r>
          </a:p>
          <a:p>
            <a:r>
              <a:rPr lang="nl-NL" baseline="0" dirty="0" smtClean="0"/>
              <a:t>Zet het materiaal in de </a:t>
            </a:r>
            <a:r>
              <a:rPr lang="nl-NL" baseline="0" dirty="0" err="1" smtClean="0"/>
              <a:t>elo</a:t>
            </a:r>
            <a:r>
              <a:rPr lang="nl-NL" baseline="0" dirty="0" smtClean="0"/>
              <a:t> of zorg dat de leerlingen weten hoe ze bij het materiaal komen</a:t>
            </a:r>
          </a:p>
          <a:p>
            <a:r>
              <a:rPr lang="nl-NL" baseline="0" dirty="0" smtClean="0"/>
              <a:t>Tablet, laptop of computer, voor ieder apparaat zijn versies van de Stercollecties beschikbaar. </a:t>
            </a:r>
          </a:p>
          <a:p>
            <a:r>
              <a:rPr lang="nl-NL" baseline="0" dirty="0" smtClean="0"/>
              <a:t>Gebruik het in de les op het </a:t>
            </a:r>
            <a:r>
              <a:rPr lang="nl-NL" baseline="0" dirty="0" err="1" smtClean="0"/>
              <a:t>digobord</a:t>
            </a:r>
            <a:r>
              <a:rPr lang="nl-NL" baseline="0" dirty="0" smtClean="0"/>
              <a:t> of geef het op als huiswerk en kijk het samen na. </a:t>
            </a:r>
          </a:p>
          <a:p>
            <a:r>
              <a:rPr lang="nl-NL" baseline="0" dirty="0" smtClean="0"/>
              <a:t>Je kunt ook veel verder gaan en er je classroom mee flippen. </a:t>
            </a:r>
          </a:p>
          <a:p>
            <a:endParaRPr lang="nl-NL" baseline="0" dirty="0" smtClean="0"/>
          </a:p>
          <a:p>
            <a:r>
              <a:rPr lang="nl-NL" baseline="0" dirty="0" smtClean="0"/>
              <a:t>In verschillende situaties te gebruiken!</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4</a:t>
            </a:fld>
            <a:endParaRPr lang="nl-NL"/>
          </a:p>
        </p:txBody>
      </p:sp>
    </p:spTree>
    <p:extLst>
      <p:ext uri="{BB962C8B-B14F-4D97-AF65-F5344CB8AC3E}">
        <p14:creationId xmlns:p14="http://schemas.microsoft.com/office/powerpoint/2010/main" val="150417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Toelichting opbouw leerlijn</a:t>
            </a:r>
          </a:p>
          <a:p>
            <a:endParaRPr lang="nl-NL" dirty="0" smtClean="0"/>
          </a:p>
          <a:p>
            <a:r>
              <a:rPr lang="nl-NL" dirty="0" smtClean="0"/>
              <a:t>Laat zien:</a:t>
            </a:r>
          </a:p>
          <a:p>
            <a:r>
              <a:rPr lang="nl-NL" dirty="0" smtClean="0"/>
              <a:t>Ieder leerjaar is opgebouwd</a:t>
            </a:r>
            <a:r>
              <a:rPr lang="nl-NL" baseline="0" dirty="0" smtClean="0"/>
              <a:t> uit thema’s. </a:t>
            </a:r>
            <a:r>
              <a:rPr lang="nl-NL" dirty="0" smtClean="0"/>
              <a:t>Ieder thema bestaat uit een inleiding, een aantal opdrachten en een afsluitende opdracht. Je kunt de link naar het hele thema gebruiken of de</a:t>
            </a:r>
            <a:r>
              <a:rPr lang="nl-NL" baseline="0" dirty="0" smtClean="0"/>
              <a:t> afzonderlijke opdrachten. Iedere opdracht bestaat weer uit een inleiding, een aantal stappen en een afsluiting. </a:t>
            </a:r>
          </a:p>
          <a:p>
            <a:endParaRPr lang="nl-NL" baseline="0" dirty="0" smtClean="0"/>
          </a:p>
          <a:p>
            <a:r>
              <a:rPr lang="nl-NL" baseline="0" dirty="0" smtClean="0"/>
              <a:t>Er is een werkplan beschikbaar waarin alle onderdelen van het thema gestructureerd zijn weergegeven. </a:t>
            </a:r>
          </a:p>
          <a:p>
            <a:endParaRPr lang="nl-NL" baseline="0" dirty="0" smtClean="0"/>
          </a:p>
          <a:p>
            <a:r>
              <a:rPr lang="nl-NL" baseline="0" dirty="0" smtClean="0"/>
              <a:t>De opdrachten zijn opgebouwd uit: video’s audio, kennisbanken met theorie, invuloefeningen, sleepoefeningen, meerkeuzevragen, open vragen, werkstukken en onderzoeksopdrachten. Daarnaast zitten er diagnostische toetsen in het materiaal. </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5</a:t>
            </a:fld>
            <a:endParaRPr lang="nl-NL"/>
          </a:p>
        </p:txBody>
      </p:sp>
    </p:spTree>
    <p:extLst>
      <p:ext uri="{BB962C8B-B14F-4D97-AF65-F5344CB8AC3E}">
        <p14:creationId xmlns:p14="http://schemas.microsoft.com/office/powerpoint/2010/main" val="396321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is je ambitie? Begin in ieder geval klein. Kies</a:t>
            </a:r>
            <a:r>
              <a:rPr lang="nl-NL" baseline="0" dirty="0" smtClean="0"/>
              <a:t> bijvoorbeeld één thema.</a:t>
            </a:r>
          </a:p>
          <a:p>
            <a:endParaRPr lang="nl-NL" baseline="0" dirty="0" smtClean="0"/>
          </a:p>
          <a:p>
            <a:r>
              <a:rPr lang="nl-NL" baseline="0" dirty="0" smtClean="0"/>
              <a:t>Wanneer je lid bent van VO-content heb je ook de beschikking over een docentenhandleiding. Hierin staan nuttige tips. Bovendien kun je dan bijvoorbeeld interactieve oefeningen ook in Word-vorm downloaden. </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6</a:t>
            </a:fld>
            <a:endParaRPr lang="nl-NL"/>
          </a:p>
        </p:txBody>
      </p:sp>
    </p:spTree>
    <p:extLst>
      <p:ext uri="{BB962C8B-B14F-4D97-AF65-F5344CB8AC3E}">
        <p14:creationId xmlns:p14="http://schemas.microsoft.com/office/powerpoint/2010/main" val="148489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SHEET IS optioneel, BIJ BEGINGROEP BETER NIET DOEN</a:t>
            </a:r>
          </a:p>
          <a:p>
            <a:endParaRPr lang="nl-NL" dirty="0" smtClean="0"/>
          </a:p>
          <a:p>
            <a:r>
              <a:rPr lang="nl-NL" dirty="0" smtClean="0"/>
              <a:t>Je besluit als sectie</a:t>
            </a:r>
            <a:r>
              <a:rPr lang="nl-NL" baseline="0" dirty="0" smtClean="0"/>
              <a:t> na wat experimenten een leerjaar te vervangen. Hoe bereid je dit voor?</a:t>
            </a:r>
          </a:p>
          <a:p>
            <a:r>
              <a:rPr lang="nl-NL" baseline="0" dirty="0" smtClean="0"/>
              <a:t>Doe het niet alleen maar samen. Analyseer het materiaal, wat is goed, wat mis je, hoe vul je dit aan? Hoe toets je? Hoe vergelijk je dit met andere klassen? Wie heeft wat nog liggen of wie maakt wat: afspraken maken!</a:t>
            </a:r>
          </a:p>
          <a:p>
            <a:r>
              <a:rPr lang="nl-NL" baseline="0" dirty="0" smtClean="0"/>
              <a:t> </a:t>
            </a:r>
          </a:p>
          <a:p>
            <a:r>
              <a:rPr lang="nl-NL" baseline="0" dirty="0" smtClean="0"/>
              <a:t>Ga aan de slag en zorg dat de voorbereidingen voor aanvang van het schooljaar klaar zijn.</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7</a:t>
            </a:fld>
            <a:endParaRPr lang="nl-NL"/>
          </a:p>
        </p:txBody>
      </p:sp>
    </p:spTree>
    <p:extLst>
      <p:ext uri="{BB962C8B-B14F-4D97-AF65-F5344CB8AC3E}">
        <p14:creationId xmlns:p14="http://schemas.microsoft.com/office/powerpoint/2010/main" val="195100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Stercollecties zijn altijd te gebruiken: betekent, je kunt altijd het linkje in iedere </a:t>
            </a:r>
            <a:r>
              <a:rPr lang="nl-NL" dirty="0" err="1" smtClean="0"/>
              <a:t>elo</a:t>
            </a:r>
            <a:r>
              <a:rPr lang="nl-NL" dirty="0" smtClean="0"/>
              <a:t> of leerplatform plaatsen. Sommige leveranciers bieden extra service bij het gebruik van Stercollecties. Twee voorbeelden zijn </a:t>
            </a:r>
            <a:r>
              <a:rPr lang="nl-NL" dirty="0" err="1" smtClean="0"/>
              <a:t>its</a:t>
            </a:r>
            <a:r>
              <a:rPr lang="nl-NL" dirty="0" smtClean="0"/>
              <a:t> </a:t>
            </a:r>
            <a:r>
              <a:rPr lang="nl-NL" dirty="0" err="1" smtClean="0"/>
              <a:t>learning</a:t>
            </a:r>
            <a:r>
              <a:rPr lang="nl-NL" dirty="0" smtClean="0"/>
              <a:t> en </a:t>
            </a:r>
            <a:r>
              <a:rPr lang="nl-NL" dirty="0" err="1" smtClean="0"/>
              <a:t>Webskoel</a:t>
            </a:r>
            <a:r>
              <a:rPr lang="nl-NL" dirty="0" smtClean="0"/>
              <a:t> (</a:t>
            </a:r>
            <a:r>
              <a:rPr lang="nl-NL" dirty="0" err="1" smtClean="0"/>
              <a:t>Moodle</a:t>
            </a:r>
            <a:r>
              <a:rPr lang="nl-NL" dirty="0" smtClean="0"/>
              <a:t>)</a:t>
            </a:r>
          </a:p>
          <a:p>
            <a:endParaRPr lang="nl-NL" dirty="0" smtClean="0"/>
          </a:p>
          <a:p>
            <a:r>
              <a:rPr lang="nl-NL" dirty="0" smtClean="0"/>
              <a:t>Eén standaard voor iedere leveranciers: </a:t>
            </a:r>
            <a:r>
              <a:rPr lang="nl-NL" dirty="0" err="1" smtClean="0"/>
              <a:t>VO-content</a:t>
            </a:r>
            <a:r>
              <a:rPr lang="nl-NL" dirty="0" smtClean="0"/>
              <a:t> past het materiaal niet</a:t>
            </a:r>
            <a:r>
              <a:rPr lang="nl-NL" baseline="0" dirty="0" smtClean="0"/>
              <a:t> aan zodat het specifiek voor één leverancier beter of anders werkt. Materiaal wordt op dezelfde manier aangeleverd aan ieder leerplatform. Standaard is NL-Lom voor de geïnteresseerden. </a:t>
            </a:r>
            <a:endParaRPr lang="nl-NL" dirty="0" smtClean="0"/>
          </a:p>
          <a:p>
            <a:endParaRPr lang="nl-NL" dirty="0" smtClean="0"/>
          </a:p>
          <a:p>
            <a:r>
              <a:rPr lang="nl-NL" dirty="0" err="1" smtClean="0"/>
              <a:t>Leerlingresultaten</a:t>
            </a:r>
            <a:r>
              <a:rPr lang="nl-NL" dirty="0" smtClean="0"/>
              <a:t>: is nu nog niet mogelijk te registreren in de verschillende platformen. Was een bewuste keuze</a:t>
            </a:r>
            <a:r>
              <a:rPr lang="nl-NL" baseline="0" dirty="0" smtClean="0"/>
              <a:t> want we willen op één manier aanleveren zodat het op ieder platform werkt. We werken voor </a:t>
            </a:r>
            <a:r>
              <a:rPr lang="nl-NL" baseline="0" dirty="0" err="1" smtClean="0"/>
              <a:t>eht</a:t>
            </a:r>
            <a:r>
              <a:rPr lang="nl-NL" baseline="0" dirty="0" smtClean="0"/>
              <a:t> hele scholenveld en dus moet het kunnen werken op ieder </a:t>
            </a:r>
            <a:r>
              <a:rPr lang="nl-NL" baseline="0" dirty="0" err="1" smtClean="0"/>
              <a:t>platofrm</a:t>
            </a:r>
            <a:r>
              <a:rPr lang="nl-NL" baseline="0" dirty="0" smtClean="0"/>
              <a:t> dat een school kiest. </a:t>
            </a:r>
            <a:r>
              <a:rPr lang="nl-NL" baseline="0" dirty="0" err="1" smtClean="0"/>
              <a:t>VO-content</a:t>
            </a:r>
            <a:r>
              <a:rPr lang="nl-NL" baseline="0" dirty="0" smtClean="0"/>
              <a:t> is in gesprek met verschillende leveranciers om hiervoor afspraken te maken.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8</a:t>
            </a:fld>
            <a:endParaRPr lang="nl-NL"/>
          </a:p>
        </p:txBody>
      </p:sp>
    </p:spTree>
    <p:extLst>
      <p:ext uri="{BB962C8B-B14F-4D97-AF65-F5344CB8AC3E}">
        <p14:creationId xmlns:p14="http://schemas.microsoft.com/office/powerpoint/2010/main" val="408765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Doelstelling is dat Stercollecties op ieder device werken en we leveren weer op één manier</a:t>
            </a:r>
            <a:r>
              <a:rPr lang="nl-NL" baseline="0" dirty="0" smtClean="0"/>
              <a:t> aan, een </a:t>
            </a:r>
            <a:r>
              <a:rPr lang="nl-NL" baseline="0" dirty="0" err="1" smtClean="0"/>
              <a:t>webversie</a:t>
            </a:r>
            <a:r>
              <a:rPr lang="nl-NL" baseline="0" dirty="0" smtClean="0"/>
              <a:t>. Maar </a:t>
            </a:r>
            <a:r>
              <a:rPr lang="nl-NL" baseline="0" dirty="0" err="1" smtClean="0"/>
              <a:t>eht</a:t>
            </a:r>
            <a:r>
              <a:rPr lang="nl-NL" baseline="0" dirty="0" smtClean="0"/>
              <a:t> bestaande materiaal bevat Flash. Daarom worden er 2 stappen ondernomen:</a:t>
            </a:r>
          </a:p>
          <a:p>
            <a:pPr marL="171450" indent="-171450">
              <a:buFontTx/>
              <a:buChar char="-"/>
            </a:pPr>
            <a:r>
              <a:rPr lang="nl-NL" baseline="0" dirty="0" smtClean="0"/>
              <a:t>Nieuwe Stercollecties worden gemaakt in html5</a:t>
            </a:r>
          </a:p>
          <a:p>
            <a:pPr marL="171450" indent="-171450">
              <a:buFontTx/>
              <a:buChar char="-"/>
            </a:pPr>
            <a:r>
              <a:rPr lang="nl-NL" baseline="0" dirty="0" smtClean="0"/>
              <a:t>Oude Stercollecties worden dit jaar omgezet naar html5. </a:t>
            </a:r>
          </a:p>
          <a:p>
            <a:pPr marL="171450" indent="-171450">
              <a:buFontTx/>
              <a:buChar char="-"/>
            </a:pPr>
            <a:endParaRPr lang="nl-NL" baseline="0" dirty="0" smtClean="0"/>
          </a:p>
          <a:p>
            <a:pPr marL="0" indent="0">
              <a:buFontTx/>
              <a:buNone/>
            </a:pPr>
            <a:r>
              <a:rPr lang="nl-NL" baseline="0" dirty="0" smtClean="0"/>
              <a:t>Voor gebruik op de </a:t>
            </a:r>
            <a:r>
              <a:rPr lang="nl-NL" baseline="0" dirty="0" err="1" smtClean="0"/>
              <a:t>iPad</a:t>
            </a:r>
            <a:r>
              <a:rPr lang="nl-NL" baseline="0" dirty="0" smtClean="0"/>
              <a:t> zijn tot die tijd </a:t>
            </a:r>
            <a:r>
              <a:rPr lang="nl-NL" baseline="0" dirty="0" err="1" smtClean="0"/>
              <a:t>iBooks</a:t>
            </a:r>
            <a:r>
              <a:rPr lang="nl-NL" baseline="0" dirty="0" smtClean="0"/>
              <a:t>  ontwikkeld voor alle collecties van leerjaar 1. </a:t>
            </a:r>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9</a:t>
            </a:fld>
            <a:endParaRPr lang="nl-NL"/>
          </a:p>
        </p:txBody>
      </p:sp>
    </p:spTree>
    <p:extLst>
      <p:ext uri="{BB962C8B-B14F-4D97-AF65-F5344CB8AC3E}">
        <p14:creationId xmlns:p14="http://schemas.microsoft.com/office/powerpoint/2010/main" val="281835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subtitle</a:t>
            </a:r>
            <a:r>
              <a:rPr lang="nl-NL" dirty="0" smtClean="0"/>
              <a:t> </a:t>
            </a:r>
            <a:r>
              <a:rPr lang="nl-NL" dirty="0" err="1" smtClean="0"/>
              <a:t>style</a:t>
            </a:r>
            <a:endParaRPr lang="en-US" dirty="0"/>
          </a:p>
        </p:txBody>
      </p:sp>
      <p:sp>
        <p:nvSpPr>
          <p:cNvPr id="4" name="Date Placeholder 3"/>
          <p:cNvSpPr>
            <a:spLocks noGrp="1"/>
          </p:cNvSpPr>
          <p:nvPr>
            <p:ph type="dt" sz="half" idx="10"/>
          </p:nvPr>
        </p:nvSpPr>
        <p:spPr/>
        <p:txBody>
          <a:bodyPr/>
          <a:lstStyle/>
          <a:p>
            <a:fld id="{5647101D-AC74-C146-BE23-B751A26542B9}"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40894906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7851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solidFill>
                  <a:prstClr val="black">
                    <a:tint val="75000"/>
                  </a:prstClr>
                </a:solidFill>
              </a:rPr>
              <a:pPr/>
              <a:t>1/12/2014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5606652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solidFill>
                  <a:prstClr val="black">
                    <a:tint val="75000"/>
                  </a:prstClr>
                </a:solidFill>
              </a:rPr>
              <a:pPr/>
              <a:t>1/12/2014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56803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Caecilia LT Std Roman"/>
                <a:cs typeface="Caecilia LT Std Roman"/>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Caecilia LT Std Light"/>
                <a:cs typeface="Caecilia LT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43311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Content Placeholder 2"/>
          <p:cNvSpPr>
            <a:spLocks noGrp="1"/>
          </p:cNvSpPr>
          <p:nvPr>
            <p:ph idx="1"/>
          </p:nvPr>
        </p:nvSpPr>
        <p:spPr>
          <a:xfrm>
            <a:off x="457200" y="3061368"/>
            <a:ext cx="7082589" cy="3064795"/>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p:txBody>
      </p:sp>
      <p:sp>
        <p:nvSpPr>
          <p:cNvPr id="4" name="Date Placeholder 3"/>
          <p:cNvSpPr>
            <a:spLocks noGrp="1"/>
          </p:cNvSpPr>
          <p:nvPr>
            <p:ph type="dt" sz="half" idx="10"/>
          </p:nvPr>
        </p:nvSpPr>
        <p:spPr/>
        <p:txBody>
          <a:bodyPr/>
          <a:lstStyle/>
          <a:p>
            <a:fld id="{5647101D-AC74-C146-BE23-B751A26542B9}"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2768029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p:txBody>
      </p:sp>
      <p:sp>
        <p:nvSpPr>
          <p:cNvPr id="5" name="Date Placeholder 4"/>
          <p:cNvSpPr>
            <a:spLocks noGrp="1"/>
          </p:cNvSpPr>
          <p:nvPr>
            <p:ph type="dt" sz="half" idx="10"/>
          </p:nvPr>
        </p:nvSpPr>
        <p:spPr/>
        <p:txBody>
          <a:bodyPr/>
          <a:lstStyle/>
          <a:p>
            <a:fld id="{5647101D-AC74-C146-BE23-B751A26542B9}"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242577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t>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4489322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t>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266435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Caecilia LT Std Roman"/>
                <a:cs typeface="Caecilia LT Std Roman"/>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Caecilia LT Std Light"/>
                <a:cs typeface="Caecilia LT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p:txBody>
      </p:sp>
      <p:sp>
        <p:nvSpPr>
          <p:cNvPr id="5" name="Date Placeholder 4"/>
          <p:cNvSpPr>
            <a:spLocks noGrp="1"/>
          </p:cNvSpPr>
          <p:nvPr>
            <p:ph type="dt" sz="half" idx="10"/>
          </p:nvPr>
        </p:nvSpPr>
        <p:spPr/>
        <p:txBody>
          <a:bodyPr/>
          <a:lstStyle/>
          <a:p>
            <a:fld id="{5647101D-AC74-C146-BE23-B751A26542B9}"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36857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a:prstGeom prst="rect">
            <a:avLst/>
          </a:prstGeom>
        </p:spPr>
        <p:txBody>
          <a:bodyPr/>
          <a:lstStyle>
            <a:lvl1pPr algn="l">
              <a:defRPr sz="3600" b="0" i="0">
                <a:solidFill>
                  <a:srgbClr val="008D36"/>
                </a:solidFill>
                <a:latin typeface="Caecilia LT Std Bold"/>
                <a:cs typeface="Caecilia LT Std Bold"/>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Subtitle 2"/>
          <p:cNvSpPr>
            <a:spLocks noGrp="1"/>
          </p:cNvSpPr>
          <p:nvPr>
            <p:ph type="subTitle" idx="1"/>
          </p:nvPr>
        </p:nvSpPr>
        <p:spPr>
          <a:xfrm>
            <a:off x="685800" y="3600450"/>
            <a:ext cx="6400800" cy="1752600"/>
          </a:xfrm>
          <a:prstGeom prst="rect">
            <a:avLst/>
          </a:prstGeom>
        </p:spPr>
        <p:txBody>
          <a:bodyPr/>
          <a:lstStyle>
            <a:lvl1pPr marL="0" indent="0" algn="l">
              <a:buNone/>
              <a:defRPr sz="2800" b="0" i="0">
                <a:solidFill>
                  <a:srgbClr val="008D36"/>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subtitle</a:t>
            </a:r>
            <a:r>
              <a:rPr lang="nl-NL" dirty="0" smtClean="0"/>
              <a:t> </a:t>
            </a:r>
            <a:r>
              <a:rPr lang="nl-NL" dirty="0" err="1" smtClean="0"/>
              <a:t>style</a:t>
            </a:r>
            <a:endParaRPr lang="en-US" dirty="0"/>
          </a:p>
        </p:txBody>
      </p:sp>
      <p:sp>
        <p:nvSpPr>
          <p:cNvPr id="4" name="Date Placeholder 3"/>
          <p:cNvSpPr>
            <a:spLocks noGrp="1"/>
          </p:cNvSpPr>
          <p:nvPr>
            <p:ph type="dt" sz="half" idx="10"/>
          </p:nvPr>
        </p:nvSpPr>
        <p:spPr/>
        <p:txBody>
          <a:bodyPr/>
          <a:lstStyle/>
          <a:p>
            <a:fld id="{AB266432-C2AA-A64D-B25A-AEBEB5D1EBA4}"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1D112-F128-564E-97DF-30A28C088A19}" type="slidenum">
              <a:rPr lang="en-US" smtClean="0"/>
              <a:t>‹nr.›</a:t>
            </a:fld>
            <a:endParaRPr lang="en-US"/>
          </a:p>
        </p:txBody>
      </p:sp>
    </p:spTree>
    <p:extLst>
      <p:ext uri="{BB962C8B-B14F-4D97-AF65-F5344CB8AC3E}">
        <p14:creationId xmlns:p14="http://schemas.microsoft.com/office/powerpoint/2010/main" val="228430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subtitle</a:t>
            </a:r>
            <a:r>
              <a:rPr lang="nl-NL" dirty="0" smtClean="0"/>
              <a:t> </a:t>
            </a:r>
            <a:r>
              <a:rPr lang="nl-NL" dirty="0" err="1" smtClean="0"/>
              <a:t>style</a:t>
            </a:r>
            <a:endParaRPr lang="en-US" dirty="0"/>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9033481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Content Placeholder 2"/>
          <p:cNvSpPr>
            <a:spLocks noGrp="1"/>
          </p:cNvSpPr>
          <p:nvPr>
            <p:ph idx="1"/>
          </p:nvPr>
        </p:nvSpPr>
        <p:spPr>
          <a:xfrm>
            <a:off x="457200" y="3061368"/>
            <a:ext cx="7082589" cy="3064795"/>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1797914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t>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t>‹nr.›</a:t>
            </a:fld>
            <a:endParaRPr lang="en-US"/>
          </a:p>
        </p:txBody>
      </p:sp>
      <p:pic>
        <p:nvPicPr>
          <p:cNvPr id="9" name="Picture 6" descr="sidebartest.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28919" y="1357567"/>
            <a:ext cx="827532" cy="4768596"/>
          </a:xfrm>
          <a:prstGeom prst="rect">
            <a:avLst/>
          </a:prstGeom>
        </p:spPr>
      </p:pic>
      <p:pic>
        <p:nvPicPr>
          <p:cNvPr id="3" name="Afbeelding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6563" y="231549"/>
            <a:ext cx="2452046" cy="813021"/>
          </a:xfrm>
          <a:prstGeom prst="rect">
            <a:avLst/>
          </a:prstGeom>
        </p:spPr>
      </p:pic>
    </p:spTree>
    <p:extLst>
      <p:ext uri="{BB962C8B-B14F-4D97-AF65-F5344CB8AC3E}">
        <p14:creationId xmlns:p14="http://schemas.microsoft.com/office/powerpoint/2010/main" val="3011002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66432-C2AA-A64D-B25A-AEBEB5D1EBA4}" type="datetimeFigureOut">
              <a:rPr lang="en-US" smtClean="0"/>
              <a:t>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1D112-F128-564E-97DF-30A28C088A19}" type="slidenum">
              <a:rPr lang="en-US" smtClean="0"/>
              <a:t>‹nr.›</a:t>
            </a:fld>
            <a:endParaRPr lang="en-US"/>
          </a:p>
        </p:txBody>
      </p:sp>
      <p:pic>
        <p:nvPicPr>
          <p:cNvPr id="7" name="Picture 6" descr="sidebartes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8919" y="1357567"/>
            <a:ext cx="827532" cy="4768596"/>
          </a:xfrm>
          <a:prstGeom prst="rect">
            <a:avLst/>
          </a:prstGeom>
        </p:spPr>
      </p:pic>
      <p:pic>
        <p:nvPicPr>
          <p:cNvPr id="8" name="Picture 7"/>
          <p:cNvPicPr>
            <a:picLocks noChangeAspect="1"/>
          </p:cNvPicPr>
          <p:nvPr userDrawn="1"/>
        </p:nvPicPr>
        <p:blipFill>
          <a:blip r:embed="rId4"/>
          <a:stretch>
            <a:fillRect/>
          </a:stretch>
        </p:blipFill>
        <p:spPr>
          <a:xfrm>
            <a:off x="5630510" y="1918253"/>
            <a:ext cx="1845380" cy="2078766"/>
          </a:xfrm>
          <a:prstGeom prst="rect">
            <a:avLst/>
          </a:prstGeom>
        </p:spPr>
      </p:pic>
      <p:pic>
        <p:nvPicPr>
          <p:cNvPr id="9" name="Picture 8" descr="bann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4117797"/>
            <a:ext cx="7209363" cy="2008366"/>
          </a:xfrm>
          <a:prstGeom prst="rect">
            <a:avLst/>
          </a:prstGeom>
        </p:spPr>
      </p:pic>
      <p:pic>
        <p:nvPicPr>
          <p:cNvPr id="10" name="Picture 9"/>
          <p:cNvPicPr>
            <a:picLocks noChangeAspect="1"/>
          </p:cNvPicPr>
          <p:nvPr userDrawn="1"/>
        </p:nvPicPr>
        <p:blipFill>
          <a:blip r:embed="rId6"/>
          <a:stretch>
            <a:fillRect/>
          </a:stretch>
        </p:blipFill>
        <p:spPr>
          <a:xfrm>
            <a:off x="6883016" y="828225"/>
            <a:ext cx="1185748" cy="1177338"/>
          </a:xfrm>
          <a:prstGeom prst="rect">
            <a:avLst/>
          </a:prstGeom>
        </p:spPr>
      </p:pic>
      <p:pic>
        <p:nvPicPr>
          <p:cNvPr id="11" name="Picture 10" descr="leerling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83016" y="2486570"/>
            <a:ext cx="2871878" cy="3262453"/>
          </a:xfrm>
          <a:prstGeom prst="rect">
            <a:avLst/>
          </a:prstGeom>
        </p:spPr>
      </p:pic>
      <p:pic>
        <p:nvPicPr>
          <p:cNvPr id="12" name="Picture 11" descr="leraar.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8741" y="1885677"/>
            <a:ext cx="2279964" cy="2590039"/>
          </a:xfrm>
          <a:prstGeom prst="rect">
            <a:avLst/>
          </a:prstGeom>
        </p:spPr>
      </p:pic>
      <p:pic>
        <p:nvPicPr>
          <p:cNvPr id="13" name="Picture 12" descr="leerlinge2.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24200" y="1535257"/>
            <a:ext cx="2589445" cy="2940459"/>
          </a:xfrm>
          <a:prstGeom prst="rect">
            <a:avLst/>
          </a:prstGeom>
        </p:spPr>
      </p:pic>
      <p:sp>
        <p:nvSpPr>
          <p:cNvPr id="2" name="TextBox 1"/>
          <p:cNvSpPr txBox="1"/>
          <p:nvPr userDrawn="1"/>
        </p:nvSpPr>
        <p:spPr>
          <a:xfrm>
            <a:off x="5779034" y="89972"/>
            <a:ext cx="2907766" cy="369332"/>
          </a:xfrm>
          <a:prstGeom prst="rect">
            <a:avLst/>
          </a:prstGeom>
          <a:noFill/>
        </p:spPr>
        <p:txBody>
          <a:bodyPr wrap="square" rtlCol="0">
            <a:spAutoFit/>
          </a:bodyPr>
          <a:lstStyle/>
          <a:p>
            <a:r>
              <a:rPr lang="en-US" b="0" i="0" dirty="0" err="1" smtClean="0">
                <a:solidFill>
                  <a:srgbClr val="008D36"/>
                </a:solidFill>
                <a:latin typeface="Caecilia LT Std Light"/>
                <a:cs typeface="Caecilia LT Std Light"/>
              </a:rPr>
              <a:t>losse</a:t>
            </a:r>
            <a:r>
              <a:rPr lang="en-US" b="0" i="0" dirty="0" smtClean="0">
                <a:solidFill>
                  <a:srgbClr val="008D36"/>
                </a:solidFill>
                <a:latin typeface="Caecilia LT Std Light"/>
                <a:cs typeface="Caecilia LT Std Light"/>
              </a:rPr>
              <a:t> </a:t>
            </a:r>
            <a:r>
              <a:rPr lang="en-US" b="0" i="0" dirty="0" err="1" smtClean="0">
                <a:solidFill>
                  <a:srgbClr val="008D36"/>
                </a:solidFill>
                <a:latin typeface="Caecilia LT Std Light"/>
                <a:cs typeface="Caecilia LT Std Light"/>
              </a:rPr>
              <a:t>huisstijl</a:t>
            </a:r>
            <a:r>
              <a:rPr lang="en-US" b="0" i="0" dirty="0" smtClean="0">
                <a:solidFill>
                  <a:srgbClr val="008D36"/>
                </a:solidFill>
                <a:latin typeface="Caecilia LT Std Light"/>
                <a:cs typeface="Caecilia LT Std Light"/>
              </a:rPr>
              <a:t> </a:t>
            </a:r>
            <a:r>
              <a:rPr lang="en-US" b="0" i="0" dirty="0" err="1" smtClean="0">
                <a:solidFill>
                  <a:srgbClr val="008D36"/>
                </a:solidFill>
                <a:latin typeface="Caecilia LT Std Light"/>
                <a:cs typeface="Caecilia LT Std Light"/>
              </a:rPr>
              <a:t>elementen</a:t>
            </a:r>
            <a:endParaRPr lang="en-US" b="0" i="0" dirty="0">
              <a:solidFill>
                <a:srgbClr val="008D36"/>
              </a:solidFill>
              <a:latin typeface="Caecilia LT Std Light"/>
              <a:cs typeface="Caecilia LT Std Light"/>
            </a:endParaRPr>
          </a:p>
        </p:txBody>
      </p:sp>
    </p:spTree>
    <p:extLst>
      <p:ext uri="{BB962C8B-B14F-4D97-AF65-F5344CB8AC3E}">
        <p14:creationId xmlns:p14="http://schemas.microsoft.com/office/powerpoint/2010/main" val="1359285867"/>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solidFill>
                  <a:prstClr val="black">
                    <a:tint val="75000"/>
                  </a:prstClr>
                </a:solidFill>
              </a:rPr>
              <a:pPr/>
              <a:t>1/12/2014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pic>
        <p:nvPicPr>
          <p:cNvPr id="9" name="Picture 6" descr="sidebartes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8919" y="1357567"/>
            <a:ext cx="827532" cy="4768596"/>
          </a:xfrm>
          <a:prstGeom prst="rect">
            <a:avLst/>
          </a:prstGeom>
        </p:spPr>
      </p:pic>
      <p:pic>
        <p:nvPicPr>
          <p:cNvPr id="3" name="Afbeelding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563" y="231549"/>
            <a:ext cx="2452046" cy="813021"/>
          </a:xfrm>
          <a:prstGeom prst="rect">
            <a:avLst/>
          </a:prstGeom>
        </p:spPr>
      </p:pic>
    </p:spTree>
    <p:extLst>
      <p:ext uri="{BB962C8B-B14F-4D97-AF65-F5344CB8AC3E}">
        <p14:creationId xmlns:p14="http://schemas.microsoft.com/office/powerpoint/2010/main" val="27707008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O5KCs3_bX7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youtube.com/watch?v=bfEdSitCdiI" TargetMode="External"/><Relationship Id="rId4" Type="http://schemas.openxmlformats.org/officeDocument/2006/relationships/hyperlink" Target="http://www.youtube.com/watch?v=3Ic3iYsid_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rrangeren.wikiwijs.nl/44855/Geloven_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maken.wikiwijs.nl/47573/Biologie_h_v_1_2" TargetMode="External"/><Relationship Id="rId3" Type="http://schemas.openxmlformats.org/officeDocument/2006/relationships/hyperlink" Target="http://maken.wikiwijs.nl/47019/Nederlands_havo_vwo_1_2_maatwerk" TargetMode="External"/><Relationship Id="rId7" Type="http://schemas.openxmlformats.org/officeDocument/2006/relationships/hyperlink" Target="http://maken.wikiwijs.nl/47575/Aardrijkskunde_h_v_1_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maken.wikiwijs.nl/48052/Geschiedenis_h_v_1_en_2" TargetMode="External"/><Relationship Id="rId5" Type="http://schemas.openxmlformats.org/officeDocument/2006/relationships/hyperlink" Target="http://maken.wikiwijs.nl/36175/Leerlijn_Geschiedenis_onderbouw_H_V_StudioVO#page-296728" TargetMode="External"/><Relationship Id="rId4" Type="http://schemas.openxmlformats.org/officeDocument/2006/relationships/hyperlink" Target="http://maken.wikiwijs.nl/46478/Wiskunde_M1_en_MH1#page-678017" TargetMode="External"/><Relationship Id="rId9" Type="http://schemas.openxmlformats.org/officeDocument/2006/relationships/hyperlink" Target="http://www.wikiwijs.nl/zoekopdracht/326083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58" y="3624334"/>
            <a:ext cx="6373504" cy="2113252"/>
          </a:xfrm>
          <a:prstGeom prst="rect">
            <a:avLst/>
          </a:prstGeom>
        </p:spPr>
      </p:pic>
      <p:sp>
        <p:nvSpPr>
          <p:cNvPr id="8" name="Rechthoek 7"/>
          <p:cNvSpPr/>
          <p:nvPr/>
        </p:nvSpPr>
        <p:spPr>
          <a:xfrm>
            <a:off x="136478" y="122830"/>
            <a:ext cx="2715904" cy="107817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3136900" y="5207000"/>
            <a:ext cx="4437946" cy="646331"/>
          </a:xfrm>
          <a:prstGeom prst="rect">
            <a:avLst/>
          </a:prstGeom>
          <a:noFill/>
        </p:spPr>
        <p:txBody>
          <a:bodyPr wrap="none" rtlCol="0">
            <a:spAutoFit/>
          </a:bodyPr>
          <a:lstStyle/>
          <a:p>
            <a:r>
              <a:rPr lang="nl-NL" sz="3600" dirty="0" smtClean="0">
                <a:solidFill>
                  <a:srgbClr val="008D36"/>
                </a:solidFill>
              </a:rPr>
              <a:t>Mens en Maatschappij</a:t>
            </a:r>
            <a:endParaRPr lang="nl-NL" sz="3600" dirty="0">
              <a:solidFill>
                <a:srgbClr val="008D36"/>
              </a:solidFill>
            </a:endParaRPr>
          </a:p>
        </p:txBody>
      </p:sp>
      <p:pic>
        <p:nvPicPr>
          <p:cNvPr id="9" name="Afbeelding 8"/>
          <p:cNvPicPr>
            <a:picLocks noChangeAspect="1"/>
          </p:cNvPicPr>
          <p:nvPr/>
        </p:nvPicPr>
        <p:blipFill>
          <a:blip r:embed="rId4"/>
          <a:stretch>
            <a:fillRect/>
          </a:stretch>
        </p:blipFill>
        <p:spPr>
          <a:xfrm>
            <a:off x="3379787" y="3146639"/>
            <a:ext cx="2257425" cy="723900"/>
          </a:xfrm>
          <a:prstGeom prst="rect">
            <a:avLst/>
          </a:prstGeom>
        </p:spPr>
      </p:pic>
    </p:spTree>
    <p:extLst>
      <p:ext uri="{BB962C8B-B14F-4D97-AF65-F5344CB8AC3E}">
        <p14:creationId xmlns:p14="http://schemas.microsoft.com/office/powerpoint/2010/main" val="163764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524000"/>
            <a:ext cx="7082589" cy="4602163"/>
          </a:xfrm>
        </p:spPr>
        <p:txBody>
          <a:bodyPr/>
          <a:lstStyle/>
          <a:p>
            <a:r>
              <a:rPr lang="nl-NL" sz="3600" dirty="0" smtClean="0"/>
              <a:t>Digitaal beschikbaar</a:t>
            </a:r>
          </a:p>
          <a:p>
            <a:r>
              <a:rPr lang="nl-NL" sz="3600" dirty="0" smtClean="0"/>
              <a:t>Geordend</a:t>
            </a:r>
          </a:p>
          <a:p>
            <a:r>
              <a:rPr lang="nl-NL" sz="3600" dirty="0" smtClean="0"/>
              <a:t>Kerndoel-dekkend</a:t>
            </a:r>
          </a:p>
          <a:p>
            <a:r>
              <a:rPr lang="nl-NL" sz="3600" dirty="0" smtClean="0"/>
              <a:t>Losse modules en opdrachten</a:t>
            </a:r>
          </a:p>
          <a:p>
            <a:r>
              <a:rPr lang="nl-NL" sz="3600" dirty="0" err="1" smtClean="0"/>
              <a:t>Multi-mediaal</a:t>
            </a:r>
            <a:endParaRPr lang="nl-NL" sz="3600" dirty="0" smtClean="0"/>
          </a:p>
          <a:p>
            <a:r>
              <a:rPr lang="nl-NL" sz="3600" dirty="0" err="1" smtClean="0"/>
              <a:t>Rearrangeerbaar</a:t>
            </a:r>
            <a:r>
              <a:rPr lang="nl-NL" sz="3600" dirty="0" smtClean="0"/>
              <a:t> </a:t>
            </a:r>
          </a:p>
          <a:p>
            <a:r>
              <a:rPr lang="nl-NL" sz="3600" dirty="0" smtClean="0"/>
              <a:t>Aanpasbaar</a:t>
            </a:r>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657" y="4044836"/>
            <a:ext cx="2381250" cy="1633538"/>
          </a:xfrm>
          <a:prstGeom prst="rect">
            <a:avLst/>
          </a:prstGeom>
        </p:spPr>
      </p:pic>
    </p:spTree>
    <p:extLst>
      <p:ext uri="{BB962C8B-B14F-4D97-AF65-F5344CB8AC3E}">
        <p14:creationId xmlns:p14="http://schemas.microsoft.com/office/powerpoint/2010/main" val="840104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1098006"/>
            <a:ext cx="7810500" cy="1342941"/>
          </a:xfrm>
        </p:spPr>
        <p:txBody>
          <a:bodyPr/>
          <a:lstStyle/>
          <a:p>
            <a:r>
              <a:rPr lang="nl-NL" dirty="0" smtClean="0"/>
              <a:t>Hoe kun je het materiaal gebruiken?</a:t>
            </a:r>
            <a:endParaRPr lang="nl-NL" dirty="0"/>
          </a:p>
        </p:txBody>
      </p:sp>
      <p:sp>
        <p:nvSpPr>
          <p:cNvPr id="3" name="Tijdelijke aanduiding voor inhoud 2"/>
          <p:cNvSpPr>
            <a:spLocks noGrp="1"/>
          </p:cNvSpPr>
          <p:nvPr>
            <p:ph idx="1"/>
          </p:nvPr>
        </p:nvSpPr>
        <p:spPr>
          <a:xfrm>
            <a:off x="457200" y="2324100"/>
            <a:ext cx="7082589" cy="3802063"/>
          </a:xfrm>
        </p:spPr>
        <p:txBody>
          <a:bodyPr/>
          <a:lstStyle/>
          <a:p>
            <a:r>
              <a:rPr lang="nl-NL" dirty="0" smtClean="0"/>
              <a:t>Vervangend, of aanvullend</a:t>
            </a:r>
          </a:p>
          <a:p>
            <a:r>
              <a:rPr lang="nl-NL" dirty="0" smtClean="0"/>
              <a:t>Via de </a:t>
            </a:r>
            <a:r>
              <a:rPr lang="nl-NL" dirty="0" err="1" smtClean="0"/>
              <a:t>elo</a:t>
            </a:r>
            <a:r>
              <a:rPr lang="nl-NL" dirty="0" smtClean="0"/>
              <a:t> </a:t>
            </a:r>
            <a:r>
              <a:rPr lang="nl-NL" dirty="0"/>
              <a:t>o</a:t>
            </a:r>
            <a:r>
              <a:rPr lang="nl-NL" dirty="0" smtClean="0"/>
              <a:t>f een direct linkje</a:t>
            </a:r>
          </a:p>
          <a:p>
            <a:r>
              <a:rPr lang="nl-NL" dirty="0" smtClean="0"/>
              <a:t>Ieder device</a:t>
            </a:r>
          </a:p>
          <a:p>
            <a:r>
              <a:rPr lang="nl-NL" dirty="0" smtClean="0"/>
              <a:t>In de les of als huiswerk</a:t>
            </a:r>
          </a:p>
          <a:p>
            <a:pPr marL="0" indent="0">
              <a:buNone/>
            </a:pPr>
            <a:endParaRPr lang="nl-NL" dirty="0"/>
          </a:p>
        </p:txBody>
      </p:sp>
      <p:sp>
        <p:nvSpPr>
          <p:cNvPr id="5" name="Tijdelijke aanduiding voor inhoud 2"/>
          <p:cNvSpPr txBox="1">
            <a:spLocks/>
          </p:cNvSpPr>
          <p:nvPr/>
        </p:nvSpPr>
        <p:spPr>
          <a:xfrm>
            <a:off x="457199" y="4287462"/>
            <a:ext cx="7082589" cy="3064795"/>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62483"/>
                </a:solidFill>
                <a:latin typeface="Caecilia LT Std Light"/>
                <a:ea typeface="+mn-ea"/>
                <a:cs typeface="Caecilia LT Std Light"/>
              </a:defRPr>
            </a:lvl1pPr>
            <a:lvl2pPr marL="742950" indent="-285750" algn="l" defTabSz="457200" rtl="0" eaLnBrk="1" latinLnBrk="0" hangingPunct="1">
              <a:spcBef>
                <a:spcPct val="20000"/>
              </a:spcBef>
              <a:buFont typeface="Arial"/>
              <a:buChar char="–"/>
              <a:defRPr sz="2400" b="0" i="0" kern="1200">
                <a:solidFill>
                  <a:srgbClr val="662483"/>
                </a:solidFill>
                <a:latin typeface="Caecilia LT Std Light"/>
                <a:ea typeface="+mn-ea"/>
                <a:cs typeface="Caecilia LT Std Light"/>
              </a:defRPr>
            </a:lvl2pPr>
            <a:lvl3pPr marL="1143000" indent="-228600" algn="l" defTabSz="457200" rtl="0" eaLnBrk="1" latinLnBrk="0" hangingPunct="1">
              <a:spcBef>
                <a:spcPct val="20000"/>
              </a:spcBef>
              <a:buFont typeface="Arial"/>
              <a:buChar char="•"/>
              <a:defRPr sz="2000" b="0" i="0" kern="1200">
                <a:solidFill>
                  <a:srgbClr val="662483"/>
                </a:solidFill>
                <a:latin typeface="Caecilia LT Std Light"/>
                <a:ea typeface="+mn-ea"/>
                <a:cs typeface="Caecilia LT Std Light"/>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smtClean="0">
                <a:hlinkClick r:id="rId3"/>
              </a:rPr>
              <a:t>Klassikaal</a:t>
            </a:r>
            <a:endParaRPr lang="nl-NL" dirty="0" smtClean="0"/>
          </a:p>
          <a:p>
            <a:r>
              <a:rPr lang="nl-NL" dirty="0" smtClean="0">
                <a:hlinkClick r:id="rId4"/>
              </a:rPr>
              <a:t>Projectmatig</a:t>
            </a:r>
            <a:endParaRPr lang="nl-NL" dirty="0" smtClean="0"/>
          </a:p>
          <a:p>
            <a:r>
              <a:rPr lang="nl-NL" dirty="0" smtClean="0">
                <a:hlinkClick r:id="rId5"/>
              </a:rPr>
              <a:t>Flipping the classroom</a:t>
            </a:r>
            <a:endParaRPr lang="nl-NL" dirty="0" smtClean="0"/>
          </a:p>
        </p:txBody>
      </p:sp>
    </p:spTree>
    <p:extLst>
      <p:ext uri="{BB962C8B-B14F-4D97-AF65-F5344CB8AC3E}">
        <p14:creationId xmlns:p14="http://schemas.microsoft.com/office/powerpoint/2010/main" val="3557331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1098006"/>
            <a:ext cx="7810500" cy="1342941"/>
          </a:xfrm>
        </p:spPr>
        <p:txBody>
          <a:bodyPr/>
          <a:lstStyle/>
          <a:p>
            <a:r>
              <a:rPr lang="nl-NL" dirty="0" smtClean="0"/>
              <a:t>In gebruik op het Mondriaan…</a:t>
            </a:r>
            <a:endParaRPr lang="nl-NL" dirty="0"/>
          </a:p>
        </p:txBody>
      </p:sp>
      <p:sp>
        <p:nvSpPr>
          <p:cNvPr id="3" name="Tijdelijke aanduiding voor inhoud 2"/>
          <p:cNvSpPr>
            <a:spLocks noGrp="1"/>
          </p:cNvSpPr>
          <p:nvPr>
            <p:ph idx="1"/>
          </p:nvPr>
        </p:nvSpPr>
        <p:spPr>
          <a:xfrm>
            <a:off x="457200" y="2324100"/>
            <a:ext cx="7082589" cy="3802063"/>
          </a:xfrm>
        </p:spPr>
        <p:txBody>
          <a:bodyPr/>
          <a:lstStyle/>
          <a:p>
            <a:pPr lvl="0"/>
            <a:r>
              <a:rPr lang="nl-NL" dirty="0" err="1" smtClean="0"/>
              <a:t>StudioRekenen</a:t>
            </a:r>
            <a:r>
              <a:rPr lang="nl-NL" dirty="0"/>
              <a:t>, </a:t>
            </a:r>
            <a:endParaRPr lang="nl-NL" dirty="0" smtClean="0"/>
          </a:p>
          <a:p>
            <a:pPr lvl="0"/>
            <a:r>
              <a:rPr lang="nl-NL" dirty="0" err="1" smtClean="0"/>
              <a:t>CountonMe</a:t>
            </a:r>
            <a:r>
              <a:rPr lang="nl-NL" dirty="0"/>
              <a:t>, </a:t>
            </a:r>
            <a:endParaRPr lang="nl-NL" dirty="0" smtClean="0"/>
          </a:p>
          <a:p>
            <a:pPr lvl="0"/>
            <a:r>
              <a:rPr lang="nl-NL" dirty="0" smtClean="0"/>
              <a:t>Engels </a:t>
            </a:r>
            <a:r>
              <a:rPr lang="nl-NL" dirty="0"/>
              <a:t>aanvullend, </a:t>
            </a:r>
            <a:endParaRPr lang="nl-NL" dirty="0" smtClean="0"/>
          </a:p>
          <a:p>
            <a:pPr lvl="0"/>
            <a:r>
              <a:rPr lang="nl-NL" dirty="0" smtClean="0"/>
              <a:t>Wiskunde </a:t>
            </a:r>
            <a:r>
              <a:rPr lang="nl-NL" dirty="0"/>
              <a:t>vervangend, </a:t>
            </a:r>
            <a:endParaRPr lang="nl-NL" dirty="0" smtClean="0"/>
          </a:p>
          <a:p>
            <a:pPr lvl="0"/>
            <a:r>
              <a:rPr lang="nl-NL" dirty="0" smtClean="0"/>
              <a:t>Nederlands </a:t>
            </a:r>
            <a:r>
              <a:rPr lang="nl-NL" dirty="0"/>
              <a:t>(aanvullend), </a:t>
            </a:r>
            <a:endParaRPr lang="nl-NL" dirty="0" smtClean="0"/>
          </a:p>
          <a:p>
            <a:pPr lvl="0"/>
            <a:r>
              <a:rPr lang="nl-NL" dirty="0" smtClean="0"/>
              <a:t>Biologie </a:t>
            </a:r>
            <a:r>
              <a:rPr lang="nl-NL" dirty="0"/>
              <a:t>(aanvullend)</a:t>
            </a:r>
          </a:p>
        </p:txBody>
      </p:sp>
    </p:spTree>
    <p:extLst>
      <p:ext uri="{BB962C8B-B14F-4D97-AF65-F5344CB8AC3E}">
        <p14:creationId xmlns:p14="http://schemas.microsoft.com/office/powerpoint/2010/main" val="129316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0600" y="501106"/>
            <a:ext cx="7082589" cy="1342941"/>
          </a:xfrm>
        </p:spPr>
        <p:txBody>
          <a:bodyPr/>
          <a:lstStyle/>
          <a:p>
            <a:r>
              <a:rPr lang="nl-NL" dirty="0" smtClean="0"/>
              <a:t>Voorbeeld Stercollectie</a:t>
            </a:r>
            <a:endParaRPr lang="nl-NL" dirty="0"/>
          </a:p>
        </p:txBody>
      </p:sp>
      <p:pic>
        <p:nvPicPr>
          <p:cNvPr id="3" name="Afbeelding 2">
            <a:hlinkClick r:id="rId3"/>
          </p:cNvPr>
          <p:cNvPicPr>
            <a:picLocks noChangeAspect="1"/>
          </p:cNvPicPr>
          <p:nvPr/>
        </p:nvPicPr>
        <p:blipFill>
          <a:blip r:embed="rId4"/>
          <a:stretch>
            <a:fillRect/>
          </a:stretch>
        </p:blipFill>
        <p:spPr>
          <a:xfrm>
            <a:off x="620712" y="1844047"/>
            <a:ext cx="7343775" cy="4743450"/>
          </a:xfrm>
          <a:prstGeom prst="rect">
            <a:avLst/>
          </a:prstGeom>
        </p:spPr>
      </p:pic>
    </p:spTree>
    <p:extLst>
      <p:ext uri="{BB962C8B-B14F-4D97-AF65-F5344CB8AC3E}">
        <p14:creationId xmlns:p14="http://schemas.microsoft.com/office/powerpoint/2010/main" val="1892109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20267"/>
            <a:ext cx="7082589" cy="3067930"/>
          </a:xfrm>
        </p:spPr>
        <p:txBody>
          <a:bodyPr>
            <a:normAutofit fontScale="90000"/>
          </a:bodyPr>
          <a:lstStyle/>
          <a:p>
            <a:r>
              <a:rPr lang="nl-NL" sz="4400" dirty="0" smtClean="0"/>
              <a:t>Begin klein</a:t>
            </a:r>
            <a:br>
              <a:rPr lang="nl-NL" sz="4400" dirty="0" smtClean="0"/>
            </a:br>
            <a:r>
              <a:rPr lang="nl-NL" dirty="0" smtClean="0"/>
              <a:t/>
            </a:r>
            <a:br>
              <a:rPr lang="nl-NL" dirty="0" smtClean="0"/>
            </a:br>
            <a:r>
              <a:rPr lang="nl-NL" dirty="0" smtClean="0"/>
              <a:t>- Bekijk het materiaal</a:t>
            </a:r>
            <a:br>
              <a:rPr lang="nl-NL" dirty="0" smtClean="0"/>
            </a:br>
            <a:r>
              <a:rPr lang="nl-NL" dirty="0" smtClean="0"/>
              <a:t>- Kies een thema</a:t>
            </a:r>
            <a:br>
              <a:rPr lang="nl-NL" dirty="0" smtClean="0"/>
            </a:br>
            <a:r>
              <a:rPr lang="nl-NL" dirty="0" smtClean="0"/>
              <a:t>- Verdeel de taken</a:t>
            </a:r>
            <a:br>
              <a:rPr lang="nl-NL" dirty="0" smtClean="0"/>
            </a:br>
            <a:r>
              <a:rPr lang="nl-NL" dirty="0" smtClean="0"/>
              <a:t>- Bereid lessen voor</a:t>
            </a:r>
            <a:br>
              <a:rPr lang="nl-NL" dirty="0" smtClean="0"/>
            </a:b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958" y="4288197"/>
            <a:ext cx="5362113" cy="2127823"/>
          </a:xfrm>
        </p:spPr>
      </p:pic>
      <p:sp>
        <p:nvSpPr>
          <p:cNvPr id="3" name="Toelichting met afgeronde rechthoek 2"/>
          <p:cNvSpPr/>
          <p:nvPr/>
        </p:nvSpPr>
        <p:spPr>
          <a:xfrm>
            <a:off x="4038600" y="317500"/>
            <a:ext cx="4864100" cy="3149600"/>
          </a:xfrm>
          <a:prstGeom prst="wedgeRoundRectCallout">
            <a:avLst>
              <a:gd name="adj1" fmla="val -21132"/>
              <a:gd name="adj2" fmla="val 7983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2400" dirty="0" smtClean="0"/>
              <a:t>Vanuit BYOD Mondriaan:</a:t>
            </a:r>
          </a:p>
          <a:p>
            <a:pPr marL="285750" indent="-285750">
              <a:buFont typeface="Arial" panose="020B0604020202020204" pitchFamily="34" charset="0"/>
              <a:buChar char="•"/>
            </a:pPr>
            <a:r>
              <a:rPr lang="nl-NL" sz="2400" dirty="0" smtClean="0"/>
              <a:t>Leerteksten: hoe?</a:t>
            </a:r>
          </a:p>
          <a:p>
            <a:pPr marL="285750" indent="-285750">
              <a:buFont typeface="Arial" panose="020B0604020202020204" pitchFamily="34" charset="0"/>
              <a:buChar char="•"/>
            </a:pPr>
            <a:r>
              <a:rPr lang="nl-NL" sz="2400" dirty="0" smtClean="0"/>
              <a:t>Toetsen</a:t>
            </a:r>
          </a:p>
          <a:p>
            <a:pPr marL="285750" indent="-285750">
              <a:buFont typeface="Arial" panose="020B0604020202020204" pitchFamily="34" charset="0"/>
              <a:buChar char="•"/>
            </a:pPr>
            <a:r>
              <a:rPr lang="nl-NL" sz="2400" dirty="0" smtClean="0"/>
              <a:t>Behoefte aan andere eindopdrachten</a:t>
            </a:r>
          </a:p>
          <a:p>
            <a:pPr marL="285750" indent="-285750">
              <a:buFont typeface="Arial" panose="020B0604020202020204" pitchFamily="34" charset="0"/>
              <a:buChar char="•"/>
            </a:pPr>
            <a:r>
              <a:rPr lang="nl-NL" sz="2400" dirty="0" smtClean="0"/>
              <a:t>Behoefte aan andere ordening</a:t>
            </a:r>
          </a:p>
          <a:p>
            <a:pPr marL="285750" indent="-285750">
              <a:buFont typeface="Arial" panose="020B0604020202020204" pitchFamily="34" charset="0"/>
              <a:buChar char="•"/>
            </a:pPr>
            <a:r>
              <a:rPr lang="nl-NL" sz="2400" dirty="0" smtClean="0"/>
              <a:t>Mixen met ander materiaal</a:t>
            </a:r>
            <a:endParaRPr lang="nl-NL" sz="2400" dirty="0"/>
          </a:p>
        </p:txBody>
      </p:sp>
    </p:spTree>
    <p:extLst>
      <p:ext uri="{BB962C8B-B14F-4D97-AF65-F5344CB8AC3E}">
        <p14:creationId xmlns:p14="http://schemas.microsoft.com/office/powerpoint/2010/main" val="17354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4800" y="70003"/>
            <a:ext cx="7082589" cy="1342941"/>
          </a:xfrm>
        </p:spPr>
        <p:txBody>
          <a:bodyPr/>
          <a:lstStyle/>
          <a:p>
            <a:r>
              <a:rPr lang="nl-NL" dirty="0" smtClean="0"/>
              <a:t> </a:t>
            </a:r>
            <a:endParaRPr lang="nl-NL" dirty="0"/>
          </a:p>
        </p:txBody>
      </p:sp>
      <p:sp>
        <p:nvSpPr>
          <p:cNvPr id="3" name="Tijdelijke aanduiding voor inhoud 2"/>
          <p:cNvSpPr>
            <a:spLocks noGrp="1"/>
          </p:cNvSpPr>
          <p:nvPr>
            <p:ph idx="1"/>
          </p:nvPr>
        </p:nvSpPr>
        <p:spPr>
          <a:xfrm>
            <a:off x="457200" y="1412944"/>
            <a:ext cx="7082589" cy="4657656"/>
          </a:xfrm>
        </p:spPr>
        <p:txBody>
          <a:bodyPr/>
          <a:lstStyle/>
          <a:p>
            <a:pPr marL="0" indent="0">
              <a:buNone/>
            </a:pPr>
            <a:r>
              <a:rPr lang="nl-NL" dirty="0" smtClean="0">
                <a:hlinkClick r:id="rId3"/>
              </a:rPr>
              <a:t>Nederlands </a:t>
            </a:r>
            <a:r>
              <a:rPr lang="nl-NL" dirty="0" smtClean="0">
                <a:hlinkClick r:id="rId3"/>
              </a:rPr>
              <a:t>(maatwerk)</a:t>
            </a:r>
            <a:endParaRPr lang="nl-NL" dirty="0" smtClean="0"/>
          </a:p>
          <a:p>
            <a:pPr marL="0" indent="0">
              <a:buNone/>
            </a:pPr>
            <a:r>
              <a:rPr lang="nl-NL" dirty="0" smtClean="0">
                <a:hlinkClick r:id="rId4"/>
              </a:rPr>
              <a:t>Wiskunde</a:t>
            </a:r>
            <a:endParaRPr lang="nl-NL" dirty="0" smtClean="0"/>
          </a:p>
          <a:p>
            <a:pPr marL="0" indent="0">
              <a:buNone/>
            </a:pPr>
            <a:r>
              <a:rPr lang="nl-NL" dirty="0" smtClean="0">
                <a:hlinkClick r:id="rId5"/>
              </a:rPr>
              <a:t>Geschiedenis (origineel)</a:t>
            </a:r>
            <a:endParaRPr lang="nl-NL" dirty="0" smtClean="0"/>
          </a:p>
          <a:p>
            <a:pPr marL="0" indent="0">
              <a:buNone/>
            </a:pPr>
            <a:r>
              <a:rPr lang="nl-NL" dirty="0" smtClean="0">
                <a:hlinkClick r:id="rId6"/>
              </a:rPr>
              <a:t>Geschiedenis </a:t>
            </a:r>
            <a:r>
              <a:rPr lang="nl-NL" dirty="0">
                <a:hlinkClick r:id="rId6"/>
              </a:rPr>
              <a:t>(aangepast)</a:t>
            </a:r>
            <a:endParaRPr lang="nl-NL" dirty="0"/>
          </a:p>
          <a:p>
            <a:pPr marL="0" indent="0">
              <a:buNone/>
            </a:pPr>
            <a:r>
              <a:rPr lang="nl-NL" dirty="0" smtClean="0">
                <a:hlinkClick r:id="rId7"/>
              </a:rPr>
              <a:t>Aardrijkskunde </a:t>
            </a:r>
            <a:r>
              <a:rPr lang="nl-NL" dirty="0">
                <a:hlinkClick r:id="rId7"/>
              </a:rPr>
              <a:t>(aangepast)</a:t>
            </a:r>
            <a:endParaRPr lang="nl-NL" dirty="0"/>
          </a:p>
          <a:p>
            <a:pPr marL="0" indent="0">
              <a:buNone/>
            </a:pPr>
            <a:r>
              <a:rPr lang="nl-NL" dirty="0" smtClean="0">
                <a:hlinkClick r:id="rId8"/>
              </a:rPr>
              <a:t>Biologie (aangepast)</a:t>
            </a:r>
            <a:endParaRPr lang="nl-NL" dirty="0"/>
          </a:p>
          <a:p>
            <a:pPr marL="0" indent="0">
              <a:buNone/>
            </a:pPr>
            <a:endParaRPr lang="nl-NL" dirty="0"/>
          </a:p>
          <a:p>
            <a:pPr marL="0" indent="0">
              <a:buNone/>
            </a:pPr>
            <a:r>
              <a:rPr lang="nl-NL" dirty="0">
                <a:hlinkClick r:id="rId9"/>
              </a:rPr>
              <a:t>Aanpassen M&amp;M</a:t>
            </a:r>
            <a:endParaRPr lang="nl-NL" dirty="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379013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Leerplatformen</a:t>
            </a:r>
            <a:endParaRPr lang="nl-NL" dirty="0"/>
          </a:p>
        </p:txBody>
      </p:sp>
      <p:sp>
        <p:nvSpPr>
          <p:cNvPr id="3" name="Tijdelijke aanduiding voor inhoud 2"/>
          <p:cNvSpPr>
            <a:spLocks noGrp="1"/>
          </p:cNvSpPr>
          <p:nvPr>
            <p:ph idx="1"/>
          </p:nvPr>
        </p:nvSpPr>
        <p:spPr/>
        <p:txBody>
          <a:bodyPr/>
          <a:lstStyle/>
          <a:p>
            <a:r>
              <a:rPr lang="nl-NL" dirty="0" smtClean="0"/>
              <a:t>Stercollecties op ieder platform</a:t>
            </a:r>
          </a:p>
          <a:p>
            <a:r>
              <a:rPr lang="nl-NL" dirty="0" smtClean="0"/>
              <a:t>Eén standaard voor alle leveranciers</a:t>
            </a:r>
          </a:p>
          <a:p>
            <a:r>
              <a:rPr lang="nl-NL" dirty="0" err="1" smtClean="0"/>
              <a:t>Leerlingresultaten</a:t>
            </a:r>
            <a:endParaRPr lang="nl-NL" dirty="0"/>
          </a:p>
        </p:txBody>
      </p:sp>
    </p:spTree>
    <p:extLst>
      <p:ext uri="{BB962C8B-B14F-4D97-AF65-F5344CB8AC3E}">
        <p14:creationId xmlns:p14="http://schemas.microsoft.com/office/powerpoint/2010/main" val="1318078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Devices</a:t>
            </a:r>
            <a:endParaRPr lang="nl-NL" dirty="0"/>
          </a:p>
        </p:txBody>
      </p:sp>
      <p:sp>
        <p:nvSpPr>
          <p:cNvPr id="3" name="Tijdelijke aanduiding voor inhoud 2"/>
          <p:cNvSpPr>
            <a:spLocks noGrp="1"/>
          </p:cNvSpPr>
          <p:nvPr>
            <p:ph idx="1"/>
          </p:nvPr>
        </p:nvSpPr>
        <p:spPr>
          <a:xfrm>
            <a:off x="457200" y="3061368"/>
            <a:ext cx="7936173" cy="3064795"/>
          </a:xfrm>
        </p:spPr>
        <p:txBody>
          <a:bodyPr/>
          <a:lstStyle/>
          <a:p>
            <a:r>
              <a:rPr lang="nl-NL" dirty="0" smtClean="0"/>
              <a:t>Stercollecties op ieder device</a:t>
            </a:r>
          </a:p>
          <a:p>
            <a:r>
              <a:rPr lang="nl-NL" dirty="0" smtClean="0"/>
              <a:t>Toekomst: één standaard voor ieder platform</a:t>
            </a:r>
          </a:p>
          <a:p>
            <a:r>
              <a:rPr lang="nl-NL" dirty="0" smtClean="0"/>
              <a:t>Nu: uitzondering </a:t>
            </a:r>
            <a:r>
              <a:rPr lang="nl-NL" dirty="0" err="1" smtClean="0"/>
              <a:t>iPad</a:t>
            </a:r>
            <a:endParaRPr lang="nl-NL" dirty="0"/>
          </a:p>
        </p:txBody>
      </p:sp>
    </p:spTree>
    <p:extLst>
      <p:ext uri="{BB962C8B-B14F-4D97-AF65-F5344CB8AC3E}">
        <p14:creationId xmlns:p14="http://schemas.microsoft.com/office/powerpoint/2010/main" val="520905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885</Words>
  <Application>Microsoft Office PowerPoint</Application>
  <PresentationFormat>Diavoorstelling (4:3)</PresentationFormat>
  <Paragraphs>106</Paragraphs>
  <Slides>9</Slides>
  <Notes>9</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9</vt:i4>
      </vt:variant>
    </vt:vector>
  </HeadingPairs>
  <TitlesOfParts>
    <vt:vector size="17" baseType="lpstr">
      <vt:lpstr>Arial</vt:lpstr>
      <vt:lpstr>Caecilia LT Std Bold</vt:lpstr>
      <vt:lpstr>Caecilia LT Std Light</vt:lpstr>
      <vt:lpstr>Caecilia LT Std Roman</vt:lpstr>
      <vt:lpstr>Calibri</vt:lpstr>
      <vt:lpstr>1_Office Theme</vt:lpstr>
      <vt:lpstr>Custom Design</vt:lpstr>
      <vt:lpstr>2_Office Theme</vt:lpstr>
      <vt:lpstr>PowerPoint-presentatie</vt:lpstr>
      <vt:lpstr>PowerPoint-presentatie</vt:lpstr>
      <vt:lpstr>Hoe kun je het materiaal gebruiken?</vt:lpstr>
      <vt:lpstr>In gebruik op het Mondriaan…</vt:lpstr>
      <vt:lpstr>Voorbeeld Stercollectie</vt:lpstr>
      <vt:lpstr>Begin klein  - Bekijk het materiaal - Kies een thema - Verdeel de taken - Bereid lessen voor </vt:lpstr>
      <vt:lpstr> </vt:lpstr>
      <vt:lpstr>Leerplatformen</vt:lpstr>
      <vt:lpstr>Devices</vt:lpstr>
    </vt:vector>
  </TitlesOfParts>
  <Company>Mevrouw Vanmulken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Carolien van Mulken</dc:creator>
  <cp:lastModifiedBy>Linda le Grand</cp:lastModifiedBy>
  <cp:revision>90</cp:revision>
  <dcterms:created xsi:type="dcterms:W3CDTF">2013-09-10T17:07:47Z</dcterms:created>
  <dcterms:modified xsi:type="dcterms:W3CDTF">2014-01-12T20:05:20Z</dcterms:modified>
</cp:coreProperties>
</file>